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742100" cy="9872650"/>
  <p:embeddedFontLst>
    <p:embeddedFont>
      <p:font typeface="Cabin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bin-regular.fntdata"/><Relationship Id="rId14" Type="http://schemas.openxmlformats.org/officeDocument/2006/relationships/slide" Target="slides/slide9.xml"/><Relationship Id="rId17" Type="http://schemas.openxmlformats.org/officeDocument/2006/relationships/font" Target="fonts/Cabin-italic.fntdata"/><Relationship Id="rId16" Type="http://schemas.openxmlformats.org/officeDocument/2006/relationships/font" Target="fonts/Cab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ab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8971" y="1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1700" y="739775"/>
            <a:ext cx="493871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7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83deeb9f_0_0:notes"/>
          <p:cNvSpPr/>
          <p:nvPr>
            <p:ph idx="2" type="sldImg"/>
          </p:nvPr>
        </p:nvSpPr>
        <p:spPr>
          <a:xfrm>
            <a:off x="1123683" y="740449"/>
            <a:ext cx="44946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d83deeb9f_0_0:notes"/>
          <p:cNvSpPr txBox="1"/>
          <p:nvPr>
            <p:ph idx="1" type="body"/>
          </p:nvPr>
        </p:nvSpPr>
        <p:spPr>
          <a:xfrm>
            <a:off x="674210" y="4689509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d83deeb9f_0_0:notes"/>
          <p:cNvSpPr txBox="1"/>
          <p:nvPr>
            <p:ph idx="12" type="sldNum"/>
          </p:nvPr>
        </p:nvSpPr>
        <p:spPr>
          <a:xfrm>
            <a:off x="3818963" y="9377304"/>
            <a:ext cx="29217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901700" y="739775"/>
            <a:ext cx="49386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901700" y="739775"/>
            <a:ext cx="493871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83deeb9f_0_101:notes"/>
          <p:cNvSpPr txBox="1"/>
          <p:nvPr>
            <p:ph idx="1" type="body"/>
          </p:nvPr>
        </p:nvSpPr>
        <p:spPr>
          <a:xfrm>
            <a:off x="674210" y="4689509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d83deeb9f_0_101:notes"/>
          <p:cNvSpPr/>
          <p:nvPr>
            <p:ph idx="2" type="sldImg"/>
          </p:nvPr>
        </p:nvSpPr>
        <p:spPr>
          <a:xfrm>
            <a:off x="1123683" y="740449"/>
            <a:ext cx="44946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901700" y="739775"/>
            <a:ext cx="493871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901700" y="739775"/>
            <a:ext cx="493871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901700" y="739775"/>
            <a:ext cx="4938713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901700" y="739775"/>
            <a:ext cx="49386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83deeb9f_0_204:notes"/>
          <p:cNvSpPr/>
          <p:nvPr>
            <p:ph idx="2" type="sldImg"/>
          </p:nvPr>
        </p:nvSpPr>
        <p:spPr>
          <a:xfrm>
            <a:off x="901700" y="739775"/>
            <a:ext cx="49386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d83deeb9f_0_204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d83deeb9f_0_204:notes"/>
          <p:cNvSpPr txBox="1"/>
          <p:nvPr>
            <p:ph idx="12" type="sldNum"/>
          </p:nvPr>
        </p:nvSpPr>
        <p:spPr>
          <a:xfrm>
            <a:off x="3818971" y="9377317"/>
            <a:ext cx="2921700" cy="49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b="0" i="0" sz="2600" u="none" cap="none" strike="noStrik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showMasterSp="0" type="secHead">
  <p:cSld name="SECTION_HEADER">
    <p:bg>
      <p:bgPr>
        <a:solidFill>
          <a:srgbClr val="93C47D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Cabin"/>
              <a:buNone/>
              <a:defRPr b="1" i="0" sz="40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showMasterSp="0" type="twoTxTwoObj">
  <p:cSld name="TWO_OBJECTS_WITH_TEXT">
    <p:bg>
      <p:bgPr>
        <a:solidFill>
          <a:srgbClr val="93C47D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Cabin"/>
              <a:buNone/>
              <a:defRPr b="1" i="0" sz="45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indent="-35052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indent="-35052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showMasterSp="0" type="blank">
  <p:cSld name="BLANK">
    <p:bg>
      <p:bgPr>
        <a:solidFill>
          <a:srgbClr val="93C47D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showMasterSp="0" type="objTx">
  <p:cSld name="OBJECT_WITH_CAPTION_TEXT">
    <p:bg>
      <p:bgPr>
        <a:solidFill>
          <a:srgbClr val="93C47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Cabin"/>
              <a:buNone/>
              <a:defRPr b="1" i="0" sz="22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showMasterSp="0" type="picTx">
  <p:cSld name="PICTURE_WITH_CAPTION_TEXT">
    <p:bg>
      <p:bgPr>
        <a:solidFill>
          <a:srgbClr val="93C47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Cabin"/>
              <a:buNone/>
              <a:defRPr b="1" i="0" sz="21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274300"/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5" name="Google Shape;85;p1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Google Shape;86;p10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Google Shape;12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Relationship Id="rId4" Type="http://schemas.openxmlformats.org/officeDocument/2006/relationships/image" Target="../media/image1.jp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reload=9&amp;v=wSEO-DXoL5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737310" y="911873"/>
            <a:ext cx="74067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lang="nl-NL">
                <a:solidFill>
                  <a:srgbClr val="274E13"/>
                </a:solidFill>
              </a:rPr>
              <a:t>Dactylische Hexameter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300" y="2383972"/>
            <a:ext cx="5486350" cy="43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Metriek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1043608" y="1447800"/>
            <a:ext cx="789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Metrum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wanneer afwisseling een vaste regelmaat vertoont.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1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Trochee: (— 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∪</a:t>
            </a: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Liesje leerde lotje lopen langs de lange lindelaan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Jambe: (</a:t>
            </a: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∪</a:t>
            </a:r>
            <a:r>
              <a:rPr b="1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—)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Vandaag is Nijn vroeg wakker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rPr b="0" i="0" lang="nl-NL" sz="2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‘Tis geen gewone dag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\smile"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6592" y="3398837"/>
            <a:ext cx="170815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996560" y="296261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Dactylische Hexameter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1116204" y="1979997"/>
            <a:ext cx="72588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</a:t>
            </a:r>
            <a:r>
              <a:rPr b="1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epos: </a:t>
            </a:r>
            <a:r>
              <a:rPr lang="nl-NL"/>
              <a:t>D</a:t>
            </a: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actylische </a:t>
            </a:r>
            <a:r>
              <a:rPr lang="nl-NL"/>
              <a:t>H</a:t>
            </a: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exameter: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6 versvoeten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Basis = dactylus (lang – kort – kort)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Soms: spondee (lang – lang)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5</a:t>
            </a:r>
            <a:r>
              <a:rPr b="0" baseline="3000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versvoet (bijna) altijd dactylus.</a:t>
            </a:r>
            <a:endParaRPr/>
          </a:p>
        </p:txBody>
      </p:sp>
      <p:pic>
        <p:nvPicPr>
          <p:cNvPr descr="http://www.skidmore.edu/classics/courses/1998fall/cl202/resource/meter/figc.JPG"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1" y="5026244"/>
            <a:ext cx="6845017" cy="141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9825" y="2776625"/>
            <a:ext cx="2554825" cy="10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3074833" y="257595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Voorbeelden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http://vo.malmbergmethodes.nl/sites/files/0000123157_Metrum3.gif"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043" y="4984369"/>
            <a:ext cx="871296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.deds.nl/%7Egrieksemythologie/foto/cycloop%20%2B.JPG" id="131" name="Google Shape;1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4"/>
            <a:ext cx="2803484" cy="2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431075" y="2582107"/>
            <a:ext cx="87129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Dactylisch vers: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Geef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me m'n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hoed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en m'n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jas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en m'n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tas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want ik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ga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me be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drin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nl-NL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Vers met veel spondeeën: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Traag vaak schreef mijn pen die zin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neer op 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klei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ne pa</a:t>
            </a:r>
            <a:r>
              <a:rPr b="1"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pier</a:t>
            </a:r>
            <a:r>
              <a:rPr lang="nl-NL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tjes.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3144650" y="1605775"/>
            <a:ext cx="5637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2803475" y="1469325"/>
            <a:ext cx="6162000" cy="1296300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/>
              <a:t>In het </a:t>
            </a:r>
            <a:r>
              <a:rPr b="1" lang="nl-NL" sz="1600"/>
              <a:t>Nederlands </a:t>
            </a:r>
            <a:r>
              <a:rPr lang="nl-NL" sz="1600"/>
              <a:t>wordt het metrum gevormd door afwisseling van beklemtoonde en onbeklemtoonde lettergrepen.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/>
              <a:t>In het </a:t>
            </a:r>
            <a:r>
              <a:rPr b="1" lang="nl-NL" sz="1600"/>
              <a:t>Grieks </a:t>
            </a:r>
            <a:r>
              <a:rPr lang="nl-NL" sz="1600"/>
              <a:t>wordt het metrum gevormd door afwisseling van lange en korte lettergrepen.</a:t>
            </a:r>
            <a:endParaRPr sz="160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Basisregels kwantiteit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5736532" y="1484784"/>
            <a:ext cx="3492000" cy="4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Kort: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Korte klinker, gevolgd door één MK.</a:t>
            </a:r>
            <a:endParaRPr/>
          </a:p>
          <a:p>
            <a:pPr indent="-237744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 ο (α ι υ)</a:t>
            </a:r>
            <a:endParaRPr/>
          </a:p>
          <a:p>
            <a:pPr indent="-237744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1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Epische correptie: </a:t>
            </a: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lange klinker/ tweeklank + korte klinker = kort:</a:t>
            </a:r>
            <a:endParaRPr/>
          </a:p>
          <a:p>
            <a:pPr indent="0" lvl="1" marL="402336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Ἄνδρα μ</a:t>
            </a:r>
            <a:r>
              <a:rPr b="1" i="0" lang="nl-N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</a:t>
            </a:r>
            <a:r>
              <a:rPr b="0" i="0" lang="nl-N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ἔννεπε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971600" y="1412776"/>
            <a:ext cx="4937700" cy="4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Lang: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 van </a:t>
            </a:r>
            <a:r>
              <a:rPr b="1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nature</a:t>
            </a: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/>
          </a:p>
          <a:p>
            <a:pPr indent="-237744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Tweeklank (</a:t>
            </a:r>
            <a:r>
              <a:rPr b="0" i="0" lang="nl-N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αι αυ ει ευ οι ου ῃ ῳ</a:t>
            </a: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37744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Lange klinker: </a:t>
            </a:r>
            <a:r>
              <a:rPr b="0" i="0" lang="nl-N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ω </a:t>
            </a: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(soms: </a:t>
            </a:r>
            <a:r>
              <a:rPr b="0" i="0" lang="nl-N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ι υ</a:t>
            </a: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/>
          </a:p>
          <a:p>
            <a:pPr indent="-283464" lvl="0" marL="36576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 door </a:t>
            </a:r>
            <a:r>
              <a:rPr b="1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positie</a:t>
            </a: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/>
          </a:p>
          <a:p>
            <a:pPr indent="-237744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Gevolgd door 2 MK’s. </a:t>
            </a:r>
            <a:endParaRPr/>
          </a:p>
          <a:p>
            <a:pPr indent="-228599" lvl="2" marL="88696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2000"/>
              <a:buFont typeface="Noto Sans Symbols"/>
              <a:buChar char="⚫"/>
            </a:pPr>
            <a:r>
              <a:rPr b="0" i="0" lang="nl-N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</a:t>
            </a:r>
            <a:r>
              <a:rPr b="1" i="0" lang="nl-N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ύ</a:t>
            </a:r>
            <a:r>
              <a:rPr b="0" i="0" lang="nl-N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τροπον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7744" lvl="1" marL="64008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Verdana"/>
              <a:buChar char="◦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Ook bij meerdere woorden:</a:t>
            </a:r>
            <a:endParaRPr/>
          </a:p>
          <a:p>
            <a:pPr indent="-228599" lvl="2" marL="88696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2000"/>
              <a:buFont typeface="Noto Sans Symbols"/>
              <a:buChar char="⚫"/>
            </a:pPr>
            <a:r>
              <a:rPr b="1" i="0" lang="nl-N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ὃ</a:t>
            </a:r>
            <a:r>
              <a:rPr b="0" i="0" lang="nl-N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ς μάλα πολλὰ</a:t>
            </a:r>
            <a:endParaRPr/>
          </a:p>
          <a:p>
            <a:pPr indent="-228599" lvl="2" marL="88696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2000"/>
              <a:buFont typeface="Noto Sans Symbols"/>
              <a:buChar char="⚫"/>
            </a:pP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Uitzondering: </a:t>
            </a:r>
            <a:r>
              <a:rPr b="0" i="1" lang="nl-NL" sz="24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Muta cum Liquida</a:t>
            </a:r>
            <a:r>
              <a:rPr lang="nl-NL">
                <a:solidFill>
                  <a:srgbClr val="274E13"/>
                </a:solidFill>
              </a:rPr>
              <a:t> </a:t>
            </a:r>
            <a:r>
              <a:rPr b="0" i="0" lang="nl-NL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(volgende slide)</a:t>
            </a:r>
            <a:endParaRPr/>
          </a:p>
        </p:txBody>
      </p:sp>
      <p:pic>
        <p:nvPicPr>
          <p:cNvPr descr="http://wps.ablongman.com/wps/media/objects/13623/13950155/images/Fig3.4.jpg"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9931"/>
            <a:ext cx="1435600" cy="189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Muta cum liquida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Muta:</a:t>
            </a:r>
            <a:endParaRPr>
              <a:solidFill>
                <a:srgbClr val="274E13"/>
              </a:solidFill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Gutturalen (γ κ χ)</a:t>
            </a:r>
            <a:endParaRPr/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Labialen (φ π β)</a:t>
            </a:r>
            <a:endParaRPr/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Dentalen (θ τ δ)</a:t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1" name="Google Shape;151;p18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Liquida</a:t>
            </a:r>
            <a:r>
              <a:rPr b="0" i="0" lang="nl-NL" sz="28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>
              <a:solidFill>
                <a:srgbClr val="274E13"/>
              </a:solidFill>
            </a:endParaRPr>
          </a:p>
          <a:p>
            <a:pPr indent="-14122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nl-NL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μ λ ν ρ (molenaar)</a:t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52" name="Google Shape;152;p18"/>
          <p:cNvCxnSpPr/>
          <p:nvPr/>
        </p:nvCxnSpPr>
        <p:spPr>
          <a:xfrm>
            <a:off x="4427984" y="2276872"/>
            <a:ext cx="720080" cy="4320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" name="Google Shape;153;p18"/>
          <p:cNvCxnSpPr/>
          <p:nvPr/>
        </p:nvCxnSpPr>
        <p:spPr>
          <a:xfrm>
            <a:off x="4283968" y="2852936"/>
            <a:ext cx="8640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4" name="Google Shape;154;p18"/>
          <p:cNvCxnSpPr/>
          <p:nvPr/>
        </p:nvCxnSpPr>
        <p:spPr>
          <a:xfrm flipH="1" rot="10800000">
            <a:off x="4427984" y="2996952"/>
            <a:ext cx="720080" cy="2880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http://www.audiologieboek.nl/htm/hfd10/beelden/10-2-2-3.gif"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446" y="3414549"/>
            <a:ext cx="3373117" cy="3469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eneaknowhow.net/in/beroepen/kwartet/molenaar.jpg"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3573016"/>
            <a:ext cx="1593199" cy="251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thumb/3/34/Homer.jpg/242px-Homer.jpg"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4076186"/>
            <a:ext cx="1679006" cy="250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/>
          <p:nvPr/>
        </p:nvSpPr>
        <p:spPr>
          <a:xfrm>
            <a:off x="4907447" y="1347825"/>
            <a:ext cx="2544873" cy="2520280"/>
          </a:xfrm>
          <a:prstGeom prst="wedgeRoundRectCallout">
            <a:avLst>
              <a:gd fmla="val -31559" name="adj1"/>
              <a:gd fmla="val 67915" name="adj2"/>
              <a:gd fmla="val 16667" name="adj3"/>
            </a:avLst>
          </a:prstGeom>
          <a:solidFill>
            <a:srgbClr val="93C47D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7221300" y="1340787"/>
            <a:ext cx="1922700" cy="2308200"/>
          </a:xfrm>
          <a:prstGeom prst="cloudCallout">
            <a:avLst>
              <a:gd fmla="val -86294" name="adj1"/>
              <a:gd fmla="val 72355" name="adj2"/>
            </a:avLst>
          </a:prstGeom>
          <a:solidFill>
            <a:srgbClr val="B6D7A8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07504" y="4076186"/>
            <a:ext cx="3528392" cy="1947601"/>
          </a:xfrm>
          <a:prstGeom prst="wedgeRoundRectCallout">
            <a:avLst>
              <a:gd fmla="val 73529" name="adj1"/>
              <a:gd fmla="val 20455" name="adj2"/>
              <a:gd fmla="val 16667" name="adj3"/>
            </a:avLst>
          </a:prstGeom>
          <a:solidFill>
            <a:srgbClr val="D9EAD3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1115616" y="1347825"/>
            <a:ext cx="3528392" cy="2520280"/>
          </a:xfrm>
          <a:prstGeom prst="wedgeRectCallout">
            <a:avLst>
              <a:gd fmla="val 42215" name="adj1"/>
              <a:gd fmla="val 63583" name="adj2"/>
            </a:avLst>
          </a:prstGeom>
          <a:solidFill>
            <a:srgbClr val="6AA84F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6516216" y="4242777"/>
            <a:ext cx="2570911" cy="2171449"/>
          </a:xfrm>
          <a:prstGeom prst="wedgeEllipseCallout">
            <a:avLst>
              <a:gd fmla="val -95024" name="adj1"/>
              <a:gd fmla="val 3958" name="adj2"/>
            </a:avLst>
          </a:prstGeom>
          <a:solidFill>
            <a:srgbClr val="B6D7A8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8" name="Google Shape;168;p19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Regels &amp; uitzonderingen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0" y="4172286"/>
            <a:ext cx="3880344" cy="206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b="1" i="0" lang="nl-NL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Elisie: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b="0" i="0" lang="nl-NL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Woordeinde:	Woordbegin: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b="0" i="0" lang="nl-NL" sz="23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Klinker	klinker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b="0" i="0" lang="nl-NL" sz="238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μυρι' 		Ἀχαιοῖς 	</a:t>
            </a:r>
            <a:r>
              <a:rPr b="0" i="0" lang="nl-NL" sz="1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	</a:t>
            </a:r>
            <a:endParaRPr/>
          </a:p>
          <a:p>
            <a:pPr indent="0" lvl="0" marL="82296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68"/>
              <a:buFont typeface="Noto Sans Symbols"/>
              <a:buNone/>
            </a:pPr>
            <a:r>
              <a:rPr b="0" i="0" lang="nl-NL" sz="19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endParaRPr b="0" i="0" sz="19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115625" y="1340774"/>
            <a:ext cx="3651600" cy="25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Hoeveel mk’s?</a:t>
            </a:r>
            <a:endParaRPr/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nl-N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ξ ψ ζ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 mk’s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nl-N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 φ θ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 mk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(spiritus asper) = geen mk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4907447" y="1347825"/>
            <a:ext cx="25449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1" lang="nl-NL" sz="25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Synizese</a:t>
            </a:r>
            <a:r>
              <a:rPr lang="nl-NL" sz="25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5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nl-NL" sz="25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Twee klinkers worden als één uitgesproken: </a:t>
            </a:r>
            <a:endParaRPr/>
          </a:p>
          <a:p>
            <a:pPr indent="0" lvl="0" marL="822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nl-NL" sz="259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Πηληϊάδ</a:t>
            </a:r>
            <a:r>
              <a:rPr b="1" lang="nl-NL" sz="259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εω</a:t>
            </a:r>
            <a:endParaRPr b="1" sz="259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6516216" y="4700348"/>
            <a:ext cx="259002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Oorspronkelijk </a:t>
            </a:r>
            <a:r>
              <a:rPr lang="nl-NL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Ϝ</a:t>
            </a: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aan begin van het woord geldt als MK: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ἀρνύμεν</a:t>
            </a:r>
            <a:r>
              <a:rPr b="1" lang="nl-NL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</a:t>
            </a:r>
            <a:r>
              <a:rPr lang="nl-NL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ς ἥν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(σϝήν)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7452345" y="1756265"/>
            <a:ext cx="1893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 achtereen-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volgens 3 korte klinkers, wordt de 1</a:t>
            </a:r>
            <a:r>
              <a:rPr baseline="30000"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lang! </a:t>
            </a:r>
            <a:r>
              <a:rPr b="1" lang="nl-N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ἀ</a:t>
            </a:r>
            <a:r>
              <a:rPr lang="nl-N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θάνατοι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</a:pPr>
            <a:r>
              <a:rPr b="0" i="0" lang="nl-NL" sz="4300" u="none" cap="none" strike="noStrike">
                <a:solidFill>
                  <a:srgbClr val="274E13"/>
                </a:solidFill>
                <a:latin typeface="Cabin"/>
                <a:ea typeface="Cabin"/>
                <a:cs typeface="Cabin"/>
                <a:sym typeface="Cabin"/>
              </a:rPr>
              <a:t>Stappenplan</a:t>
            </a:r>
            <a:endParaRPr b="0" i="0" sz="4300" u="none" cap="none" strike="noStrike">
              <a:solidFill>
                <a:srgbClr val="274E1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Noto Sans Symbols"/>
              <a:buNone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Begin bij het scanderen (d.w.z. het zetten van ⎯  en ∪) met de dingen die zeker zijn: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eerste lettergreep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altijd lang </a:t>
            </a:r>
            <a:endParaRPr b="0" i="0" sz="248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laatste versvoet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bestaat altijd maar uit 2 lettergrepen: ⎯ </a:t>
            </a:r>
            <a:r>
              <a:rPr lang="nl-NL" sz="2480"/>
              <a:t>⎯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voorlaatste versvoet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(5e) is (bijna) altijd ⎯ ∪∪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kijk dan welke lettergrepen </a:t>
            </a:r>
            <a:r>
              <a:rPr b="1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zeker lang of kort</a:t>
            </a: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zijn</a:t>
            </a:r>
            <a:endParaRPr b="0" i="0" sz="217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84"/>
              <a:buFont typeface="Noto Sans Symbols"/>
              <a:buChar char="●"/>
            </a:pPr>
            <a:r>
              <a:rPr b="0" i="0" lang="nl-NL" sz="248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vul dan in wat je over hebt en let daarbij op de onmogelijkheden:</a:t>
            </a:r>
            <a:endParaRPr/>
          </a:p>
          <a:p>
            <a:pPr indent="-237744" lvl="1" marL="64008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6AA84F"/>
              </a:buClr>
              <a:buSzPts val="2170"/>
              <a:buFont typeface="Verdana"/>
              <a:buChar char="◦"/>
            </a:pPr>
            <a:r>
              <a:rPr b="0" i="0" lang="nl-NL" sz="217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 volgende combinaties kunnen </a:t>
            </a:r>
            <a:r>
              <a:rPr b="1" i="0" lang="nl-NL" sz="217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niet </a:t>
            </a:r>
            <a:r>
              <a:rPr b="0" i="0" lang="nl-NL" sz="217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voorkomen:</a:t>
            </a:r>
            <a:endParaRPr b="0" i="0" sz="18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599" lvl="2" marL="886967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B6D7A8"/>
              </a:buClr>
              <a:buSzPts val="1860"/>
              <a:buFont typeface="Noto Sans Symbols"/>
              <a:buChar char="⚫"/>
            </a:pPr>
            <a:r>
              <a:rPr b="0" i="0" lang="nl-NL" sz="18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een versvoet kan nooit beginnen met een ∪</a:t>
            </a:r>
            <a:endParaRPr b="0" i="0" sz="155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599" lvl="2" marL="886967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rgbClr val="B6D7A8"/>
              </a:buClr>
              <a:buSzPts val="1860"/>
              <a:buFont typeface="Noto Sans Symbols"/>
              <a:buChar char="⚫"/>
            </a:pPr>
            <a:r>
              <a:rPr b="0" i="0" lang="nl-NL" sz="186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Onmogelijke combinaties zijn ook: ∪∪∪ en ⎯ ∪⎯</a:t>
            </a:r>
            <a:endParaRPr b="0" i="0" sz="186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3464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922"/>
              <a:buFont typeface="Noto Sans Symbols"/>
              <a:buChar char="●"/>
            </a:pPr>
            <a:r>
              <a:rPr b="0" i="0" lang="nl-NL" sz="2402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Controleer altijd of je 6 versvoeten hebt!</a:t>
            </a:r>
            <a:endParaRPr/>
          </a:p>
          <a:p>
            <a:pPr indent="-15748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Noto Sans Symbols"/>
              <a:buNone/>
            </a:pPr>
            <a:r>
              <a:t/>
            </a:r>
            <a:endParaRPr b="0" i="0" sz="248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101" y="-1"/>
            <a:ext cx="2352899" cy="12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274E13"/>
                </a:solidFill>
              </a:rPr>
              <a:t>Meer uitleg?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/>
              <a:t>Klik op dit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Filmpje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Zonnewende">
  <a:themeElements>
    <a:clrScheme name="Zonnewend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